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EB Garamond"/>
      <p:regular r:id="rId25"/>
      <p:bold r:id="rId26"/>
      <p:italic r:id="rId27"/>
      <p:boldItalic r:id="rId28"/>
    </p:embeddedFont>
    <p:embeddedFont>
      <p:font typeface="EB Garamond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EBGaramond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85af5699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85af5699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8872579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8872579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8872579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8872579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0c19e45a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0c19e45a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0c19e45a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0c19e45a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0c19e45a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0c19e45a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0c19e45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0c19e45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8872579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8872579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0c19e45a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0c19e45a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85af569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85af569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85af5699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85af5699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0c19e45a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0c19e45a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0c19e45a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0c19e45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85af5699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85af5699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pD5bjPGd1oD53krDHzCxvkUuicgsas1Z/view" TargetMode="External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oSj8lgBNdn30VyG194AX0Ijig8I9Aqzt/view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6.jp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jpg"/><Relationship Id="rId5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9" Type="http://schemas.openxmlformats.org/officeDocument/2006/relationships/image" Target="../media/image3.jpg"/><Relationship Id="rId5" Type="http://schemas.openxmlformats.org/officeDocument/2006/relationships/image" Target="../media/image31.jpg"/><Relationship Id="rId6" Type="http://schemas.openxmlformats.org/officeDocument/2006/relationships/image" Target="../media/image28.jpg"/><Relationship Id="rId7" Type="http://schemas.openxmlformats.org/officeDocument/2006/relationships/image" Target="../media/image16.jpg"/><Relationship Id="rId8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Relationship Id="rId5" Type="http://schemas.openxmlformats.org/officeDocument/2006/relationships/image" Target="../media/image29.pn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EB Garamond ExtraBold"/>
                <a:ea typeface="EB Garamond ExtraBold"/>
                <a:cs typeface="EB Garamond ExtraBold"/>
                <a:sym typeface="EB Garamond ExtraBold"/>
              </a:rPr>
              <a:t>TYLAM VISIONS</a:t>
            </a:r>
            <a:endParaRPr sz="4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20075" l="0" r="0" t="18866"/>
          <a:stretch/>
        </p:blipFill>
        <p:spPr>
          <a:xfrm>
            <a:off x="2851600" y="1800200"/>
            <a:ext cx="3440800" cy="19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00">
                <a:latin typeface="EB Garamond"/>
                <a:ea typeface="EB Garamond"/>
                <a:cs typeface="EB Garamond"/>
                <a:sym typeface="EB Garamond"/>
              </a:rPr>
              <a:t>TECHNOLOGY STACK</a:t>
            </a:r>
            <a:endParaRPr b="1" sz="3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25614" l="0" r="0" t="28349"/>
          <a:stretch/>
        </p:blipFill>
        <p:spPr>
          <a:xfrm>
            <a:off x="1941033" y="2348020"/>
            <a:ext cx="5261926" cy="9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 title="InShot_20220829_02053959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775" y="214313"/>
            <a:ext cx="44159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 title="VID-20220829-WA00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150" y="193900"/>
            <a:ext cx="2721776" cy="47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/>
        </p:nvSpPr>
        <p:spPr>
          <a:xfrm>
            <a:off x="1868700" y="387800"/>
            <a:ext cx="5559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AF7B51"/>
                </a:solidFill>
                <a:latin typeface="EB Garamond"/>
                <a:ea typeface="EB Garamond"/>
                <a:cs typeface="EB Garamond"/>
                <a:sym typeface="EB Garamond"/>
              </a:rPr>
              <a:t>FUTURE ENHANCEMENTS</a:t>
            </a:r>
            <a:endParaRPr b="1" sz="3800">
              <a:solidFill>
                <a:srgbClr val="AF7B5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2682497" y="3452200"/>
            <a:ext cx="11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Bot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Assistance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2663888" y="2088175"/>
            <a:ext cx="1218300" cy="1257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495" y="2088175"/>
            <a:ext cx="1181100" cy="125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8" name="Google Shape;278;p25"/>
          <p:cNvSpPr/>
          <p:nvPr/>
        </p:nvSpPr>
        <p:spPr>
          <a:xfrm>
            <a:off x="4679000" y="2017150"/>
            <a:ext cx="1341300" cy="1299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4571991" y="3314680"/>
            <a:ext cx="168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Augmentative &amp;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Alternative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Communication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00" y="2017625"/>
            <a:ext cx="1341300" cy="129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1" name="Google Shape;281;p25"/>
          <p:cNvSpPr/>
          <p:nvPr/>
        </p:nvSpPr>
        <p:spPr>
          <a:xfrm>
            <a:off x="6948088" y="2078400"/>
            <a:ext cx="1218300" cy="12570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5">
            <a:alphaModFix/>
          </a:blip>
          <a:srcRect b="0" l="19168" r="9889" t="4168"/>
          <a:stretch/>
        </p:blipFill>
        <p:spPr>
          <a:xfrm>
            <a:off x="6948100" y="2100300"/>
            <a:ext cx="1218300" cy="125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7268150" y="3458400"/>
            <a:ext cx="71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Smart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Glass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901888" y="2078400"/>
            <a:ext cx="1218300" cy="12570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2088" y="2078400"/>
            <a:ext cx="1218300" cy="125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876388" y="3447175"/>
            <a:ext cx="126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Object Detection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819150" y="4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90"/>
              <a:t>THANK YOU!</a:t>
            </a:r>
            <a:endParaRPr b="1" sz="3890"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819150" y="1270700"/>
            <a:ext cx="75057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425">
                <a:latin typeface="EB Garamond"/>
                <a:ea typeface="EB Garamond"/>
                <a:cs typeface="EB Garamond"/>
                <a:sym typeface="EB Garamond"/>
              </a:rPr>
              <a:t>LOYOLA-ICAM COLLEGE OF ENGINEERING AND TECHNOLOGY</a:t>
            </a:r>
            <a:endParaRPr b="1" sz="1425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 sz="1315">
                <a:latin typeface="EB Garamond"/>
                <a:ea typeface="EB Garamond"/>
                <a:cs typeface="EB Garamond"/>
                <a:sym typeface="EB Garamond"/>
              </a:rPr>
              <a:t>                                                                                                         </a:t>
            </a:r>
            <a:endParaRPr sz="1315"/>
          </a:p>
        </p:txBody>
      </p:sp>
      <p:sp>
        <p:nvSpPr>
          <p:cNvPr id="293" name="Google Shape;293;p26"/>
          <p:cNvSpPr txBox="1"/>
          <p:nvPr/>
        </p:nvSpPr>
        <p:spPr>
          <a:xfrm>
            <a:off x="4497250" y="2265575"/>
            <a:ext cx="33540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210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5"/>
              <a:buFont typeface="EB Garamond"/>
              <a:buChar char="●"/>
            </a:pPr>
            <a:r>
              <a:rPr lang="en" sz="1315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MR.MAHIMAI DON BOSCO F P (MENTOR)</a:t>
            </a:r>
            <a:endParaRPr sz="1315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YOGARAJAN J (TEAM LEADER)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ABISHEK MERVIN J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ASHIKA MARIYA R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LINNET A 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LEO WILLIAM G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MAHIZHAN A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25" y="1743175"/>
            <a:ext cx="3270125" cy="29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EB Garamond ExtraBold"/>
                <a:ea typeface="EB Garamond ExtraBold"/>
                <a:cs typeface="EB Garamond ExtraBold"/>
                <a:sym typeface="EB Garamond ExtraBold"/>
              </a:rPr>
              <a:t>ANY QUESTIONS?</a:t>
            </a:r>
            <a:endParaRPr sz="38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269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b="1" sz="3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26955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People with visual impairment, hearing impairment and Speech impairment struggle to see, hear and speak and the current available assistive devices/ applications are made abroad. Hence they are user hostile.</a:t>
            </a:r>
            <a:endParaRPr sz="25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4188" l="55598" r="4693" t="55963"/>
          <a:stretch/>
        </p:blipFill>
        <p:spPr>
          <a:xfrm>
            <a:off x="1852850" y="1166050"/>
            <a:ext cx="1097700" cy="11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 b="54780" l="55568" r="4294" t="4707"/>
          <a:stretch/>
        </p:blipFill>
        <p:spPr>
          <a:xfrm>
            <a:off x="3883625" y="1166062"/>
            <a:ext cx="1128900" cy="11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5945600" y="1166050"/>
            <a:ext cx="1046700" cy="1128900"/>
          </a:xfrm>
          <a:prstGeom prst="roundRect">
            <a:avLst>
              <a:gd fmla="val 16667" name="adj"/>
            </a:avLst>
          </a:prstGeom>
          <a:solidFill>
            <a:srgbClr val="0073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162" y="1317788"/>
            <a:ext cx="1003575" cy="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355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SOLUTION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 b="47153" l="13898" r="39713" t="21099"/>
          <a:stretch/>
        </p:blipFill>
        <p:spPr>
          <a:xfrm>
            <a:off x="605538" y="2096175"/>
            <a:ext cx="1198925" cy="11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50" y="3469650"/>
            <a:ext cx="1564700" cy="12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513700" y="1183825"/>
            <a:ext cx="21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PERSON WITH VISUAL IMPAIRMENT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5">
            <a:alphaModFix/>
          </a:blip>
          <a:srcRect b="6047" l="0" r="0" t="6056"/>
          <a:stretch/>
        </p:blipFill>
        <p:spPr>
          <a:xfrm>
            <a:off x="2748750" y="2478000"/>
            <a:ext cx="1119000" cy="98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3034150" y="3389200"/>
            <a:ext cx="7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Audio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Output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50" name="Google Shape;150;p15"/>
          <p:cNvCxnSpPr>
            <a:stCxn id="146" idx="3"/>
            <a:endCxn id="148" idx="1"/>
          </p:cNvCxnSpPr>
          <p:nvPr/>
        </p:nvCxnSpPr>
        <p:spPr>
          <a:xfrm flipH="1" rot="10800000">
            <a:off x="2170250" y="2969888"/>
            <a:ext cx="578400" cy="11319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" name="Google Shape;151;p15"/>
          <p:cNvCxnSpPr>
            <a:stCxn id="145" idx="3"/>
          </p:cNvCxnSpPr>
          <p:nvPr/>
        </p:nvCxnSpPr>
        <p:spPr>
          <a:xfrm>
            <a:off x="1804463" y="2691076"/>
            <a:ext cx="787800" cy="2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15"/>
          <p:cNvPicPr preferRelativeResize="0"/>
          <p:nvPr/>
        </p:nvPicPr>
        <p:blipFill rotWithShape="1">
          <a:blip r:embed="rId6">
            <a:alphaModFix/>
          </a:blip>
          <a:srcRect b="0" l="24036" r="12021" t="12064"/>
          <a:stretch/>
        </p:blipFill>
        <p:spPr>
          <a:xfrm>
            <a:off x="4179225" y="1993600"/>
            <a:ext cx="1110902" cy="101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4179225" y="2928925"/>
            <a:ext cx="1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Speech Input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7">
            <a:alphaModFix/>
          </a:blip>
          <a:srcRect b="20029" l="4737" r="4682" t="24023"/>
          <a:stretch/>
        </p:blipFill>
        <p:spPr>
          <a:xfrm>
            <a:off x="4107450" y="3803138"/>
            <a:ext cx="2047252" cy="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4449525" y="4276050"/>
            <a:ext cx="15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Text Output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869975" y="1150700"/>
            <a:ext cx="186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PERSON WITH HEARING IMPAIRMENT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57" name="Google Shape;157;p15"/>
          <p:cNvCxnSpPr>
            <a:stCxn id="153" idx="2"/>
          </p:cNvCxnSpPr>
          <p:nvPr/>
        </p:nvCxnSpPr>
        <p:spPr>
          <a:xfrm>
            <a:off x="4888575" y="3329125"/>
            <a:ext cx="20100" cy="5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5"/>
          <p:cNvSpPr txBox="1"/>
          <p:nvPr/>
        </p:nvSpPr>
        <p:spPr>
          <a:xfrm>
            <a:off x="6837600" y="1075975"/>
            <a:ext cx="174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PERSON WITH SPEECH IMPAIRMENT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0550" y="1870850"/>
            <a:ext cx="1745100" cy="101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7028500" y="2928925"/>
            <a:ext cx="17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Text Input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1" name="Google Shape;161;p15"/>
          <p:cNvPicPr preferRelativeResize="0"/>
          <p:nvPr/>
        </p:nvPicPr>
        <p:blipFill rotWithShape="1">
          <a:blip r:embed="rId5">
            <a:alphaModFix/>
          </a:blip>
          <a:srcRect b="6047" l="0" r="0" t="6056"/>
          <a:stretch/>
        </p:blipFill>
        <p:spPr>
          <a:xfrm>
            <a:off x="7263600" y="3369225"/>
            <a:ext cx="1119000" cy="98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7549000" y="4280425"/>
            <a:ext cx="12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Audio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Output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63" name="Google Shape;163;p15"/>
          <p:cNvCxnSpPr>
            <a:stCxn id="159" idx="1"/>
            <a:endCxn id="161" idx="1"/>
          </p:cNvCxnSpPr>
          <p:nvPr/>
        </p:nvCxnSpPr>
        <p:spPr>
          <a:xfrm>
            <a:off x="6950550" y="2379837"/>
            <a:ext cx="312900" cy="1481100"/>
          </a:xfrm>
          <a:prstGeom prst="curvedConnector3">
            <a:avLst>
              <a:gd fmla="val -761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819150" y="875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EB Garamond"/>
                <a:ea typeface="EB Garamond"/>
                <a:cs typeface="EB Garamond"/>
                <a:sym typeface="EB Garamond"/>
              </a:rPr>
              <a:t>PERSON WITH VISUAL IMPAIRMENT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 rotWithShape="1">
          <a:blip r:embed="rId3">
            <a:alphaModFix/>
          </a:blip>
          <a:srcRect b="4188" l="55598" r="4693" t="55963"/>
          <a:stretch/>
        </p:blipFill>
        <p:spPr>
          <a:xfrm>
            <a:off x="3481100" y="1721575"/>
            <a:ext cx="17328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19150" y="349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USE CASES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901050" y="1266075"/>
            <a:ext cx="1218300" cy="125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3877300" y="2737125"/>
            <a:ext cx="1218300" cy="1257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7030350" y="1265113"/>
            <a:ext cx="1218300" cy="1257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17"/>
          <p:cNvCxnSpPr>
            <a:stCxn id="179" idx="1"/>
            <a:endCxn id="175" idx="5"/>
          </p:cNvCxnSpPr>
          <p:nvPr/>
        </p:nvCxnSpPr>
        <p:spPr>
          <a:xfrm rot="10800000">
            <a:off x="1941050" y="2338908"/>
            <a:ext cx="21240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7"/>
          <p:cNvCxnSpPr>
            <a:stCxn id="179" idx="7"/>
            <a:endCxn id="181" idx="3"/>
          </p:cNvCxnSpPr>
          <p:nvPr/>
        </p:nvCxnSpPr>
        <p:spPr>
          <a:xfrm flipH="1" rot="10800000">
            <a:off x="4907850" y="2312808"/>
            <a:ext cx="2304900" cy="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50" y="1285425"/>
            <a:ext cx="1218300" cy="12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2119350" y="1586775"/>
            <a:ext cx="139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Facial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Recognition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4">
            <a:alphaModFix/>
          </a:blip>
          <a:srcRect b="29415" l="0" r="0" t="-9325"/>
          <a:stretch/>
        </p:blipFill>
        <p:spPr>
          <a:xfrm>
            <a:off x="7043550" y="1273000"/>
            <a:ext cx="1155300" cy="121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/>
        </p:nvSpPr>
        <p:spPr>
          <a:xfrm>
            <a:off x="5701300" y="1439650"/>
            <a:ext cx="1269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"/>
                <a:ea typeface="EB Garamond"/>
                <a:cs typeface="EB Garamond"/>
                <a:sym typeface="EB Garamond"/>
              </a:rPr>
              <a:t>Optical Character Recognition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5">
            <a:alphaModFix/>
          </a:blip>
          <a:srcRect b="45370" l="0" r="0" t="0"/>
          <a:stretch/>
        </p:blipFill>
        <p:spPr>
          <a:xfrm>
            <a:off x="3890500" y="2737125"/>
            <a:ext cx="1191900" cy="125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826725" y="183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TECHNOLOGY STACK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25" y="991775"/>
            <a:ext cx="2271901" cy="17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645825" y="2837000"/>
            <a:ext cx="220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Char char="●"/>
            </a:pPr>
            <a:r>
              <a:rPr b="1" lang="en" sz="1100">
                <a:solidFill>
                  <a:srgbClr val="202124"/>
                </a:solidFill>
                <a:highlight>
                  <a:srgbClr val="FFFFFF"/>
                </a:highlight>
              </a:rPr>
              <a:t>MEMORY: </a:t>
            </a: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</a:rPr>
              <a:t>4 GB 64-bit LPDDR4 1600MHz - 25.6 GB/s</a:t>
            </a:r>
            <a:endParaRPr sz="11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CPU: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Quad-core ARM Cortex-A57 MPCore processor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GPU: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128-core NVIDIA Maxwell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cxnSp>
        <p:nvCxnSpPr>
          <p:cNvPr id="192" name="Google Shape;192;p18"/>
          <p:cNvCxnSpPr/>
          <p:nvPr/>
        </p:nvCxnSpPr>
        <p:spPr>
          <a:xfrm>
            <a:off x="2986925" y="934125"/>
            <a:ext cx="11400" cy="38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6160825" y="934125"/>
            <a:ext cx="11400" cy="38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8"/>
          <p:cNvSpPr txBox="1"/>
          <p:nvPr/>
        </p:nvSpPr>
        <p:spPr>
          <a:xfrm>
            <a:off x="478575" y="738075"/>
            <a:ext cx="25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JETSON NANO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3936138" y="738075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SPEAKER 5V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6097325" y="826575"/>
            <a:ext cx="28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ZEBRONICS WEB CAMERA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3234825" y="3242775"/>
            <a:ext cx="2689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Full range audio speaker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 inch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4 ohm 3 watt output</a:t>
            </a:r>
            <a:endParaRPr sz="1100"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350" y="1166563"/>
            <a:ext cx="1736225" cy="17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6412075" y="2929250"/>
            <a:ext cx="209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640x480 video resolution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Auto white balance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Manual Switch for LED</a:t>
            </a:r>
            <a:endParaRPr sz="1100"/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675" y="1095825"/>
            <a:ext cx="1877654" cy="18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911425" y="179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MODUS OPERANDI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9196" l="18240" r="23070" t="14988"/>
          <a:stretch/>
        </p:blipFill>
        <p:spPr>
          <a:xfrm>
            <a:off x="276775" y="1856725"/>
            <a:ext cx="1476149" cy="302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 rotWithShape="1">
          <a:blip r:embed="rId4">
            <a:alphaModFix/>
          </a:blip>
          <a:srcRect b="45370" l="0" r="0" t="0"/>
          <a:stretch/>
        </p:blipFill>
        <p:spPr>
          <a:xfrm>
            <a:off x="1084025" y="1011050"/>
            <a:ext cx="945675" cy="6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1245463" y="2375600"/>
            <a:ext cx="6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Chest piece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19"/>
          <p:cNvCxnSpPr>
            <a:endCxn id="207" idx="1"/>
          </p:cNvCxnSpPr>
          <p:nvPr/>
        </p:nvCxnSpPr>
        <p:spPr>
          <a:xfrm rot="-5400000">
            <a:off x="591125" y="1421376"/>
            <a:ext cx="559200" cy="426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" name="Google Shape;210;p19"/>
          <p:cNvCxnSpPr>
            <a:endCxn id="208" idx="2"/>
          </p:cNvCxnSpPr>
          <p:nvPr/>
        </p:nvCxnSpPr>
        <p:spPr>
          <a:xfrm>
            <a:off x="864763" y="2663900"/>
            <a:ext cx="692100" cy="327300"/>
          </a:xfrm>
          <a:prstGeom prst="curvedConnector4">
            <a:avLst>
              <a:gd fmla="val 27503" name="adj1"/>
              <a:gd fmla="val 17275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19"/>
          <p:cNvCxnSpPr>
            <a:stCxn id="207" idx="2"/>
            <a:endCxn id="208" idx="0"/>
          </p:cNvCxnSpPr>
          <p:nvPr/>
        </p:nvCxnSpPr>
        <p:spPr>
          <a:xfrm>
            <a:off x="1556863" y="1699102"/>
            <a:ext cx="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2" name="Google Shape;212;p19"/>
          <p:cNvSpPr txBox="1"/>
          <p:nvPr/>
        </p:nvSpPr>
        <p:spPr>
          <a:xfrm>
            <a:off x="1556875" y="1837250"/>
            <a:ext cx="5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[ON]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5">
            <a:alphaModFix/>
          </a:blip>
          <a:srcRect b="35819" l="0" r="0" t="20862"/>
          <a:stretch/>
        </p:blipFill>
        <p:spPr>
          <a:xfrm>
            <a:off x="2297525" y="1011050"/>
            <a:ext cx="1192850" cy="68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9"/>
          <p:cNvCxnSpPr>
            <a:stCxn id="207" idx="3"/>
            <a:endCxn id="213" idx="1"/>
          </p:cNvCxnSpPr>
          <p:nvPr/>
        </p:nvCxnSpPr>
        <p:spPr>
          <a:xfrm>
            <a:off x="2029700" y="1355076"/>
            <a:ext cx="26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5" name="Google Shape;215;p19"/>
          <p:cNvPicPr preferRelativeResize="0"/>
          <p:nvPr/>
        </p:nvPicPr>
        <p:blipFill rotWithShape="1">
          <a:blip r:embed="rId6">
            <a:alphaModFix/>
          </a:blip>
          <a:srcRect b="13988" l="28292" r="25050" t="16692"/>
          <a:stretch/>
        </p:blipFill>
        <p:spPr>
          <a:xfrm>
            <a:off x="2029700" y="2293388"/>
            <a:ext cx="1815201" cy="15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2523300" y="4290225"/>
            <a:ext cx="8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Libraries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9"/>
          <p:cNvCxnSpPr/>
          <p:nvPr/>
        </p:nvCxnSpPr>
        <p:spPr>
          <a:xfrm>
            <a:off x="2931450" y="1699100"/>
            <a:ext cx="11700" cy="5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" name="Google Shape;218;p19"/>
          <p:cNvCxnSpPr>
            <a:stCxn id="215" idx="2"/>
            <a:endCxn id="216" idx="0"/>
          </p:cNvCxnSpPr>
          <p:nvPr/>
        </p:nvCxnSpPr>
        <p:spPr>
          <a:xfrm>
            <a:off x="2937300" y="3857613"/>
            <a:ext cx="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9" name="Google Shape;219;p19"/>
          <p:cNvCxnSpPr>
            <a:stCxn id="216" idx="3"/>
          </p:cNvCxnSpPr>
          <p:nvPr/>
        </p:nvCxnSpPr>
        <p:spPr>
          <a:xfrm flipH="1" rot="10800000">
            <a:off x="3351300" y="3425025"/>
            <a:ext cx="2322600" cy="106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0" name="Google Shape;220;p19"/>
          <p:cNvCxnSpPr/>
          <p:nvPr/>
        </p:nvCxnSpPr>
        <p:spPr>
          <a:xfrm flipH="1" rot="10800000">
            <a:off x="4520750" y="1406975"/>
            <a:ext cx="11100" cy="21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9"/>
          <p:cNvCxnSpPr/>
          <p:nvPr/>
        </p:nvCxnSpPr>
        <p:spPr>
          <a:xfrm flipH="1" rot="10800000">
            <a:off x="4532275" y="1406950"/>
            <a:ext cx="12573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2" name="Google Shape;222;p19"/>
          <p:cNvPicPr preferRelativeResize="0"/>
          <p:nvPr/>
        </p:nvPicPr>
        <p:blipFill rotWithShape="1">
          <a:blip r:embed="rId7">
            <a:alphaModFix/>
          </a:blip>
          <a:srcRect b="47153" l="13898" r="39713" t="21099"/>
          <a:stretch/>
        </p:blipFill>
        <p:spPr>
          <a:xfrm>
            <a:off x="5858900" y="1134225"/>
            <a:ext cx="945675" cy="143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 rotWithShape="1">
          <a:blip r:embed="rId8">
            <a:alphaModFix/>
          </a:blip>
          <a:srcRect b="49998" l="42309" r="16850" t="23319"/>
          <a:stretch/>
        </p:blipFill>
        <p:spPr>
          <a:xfrm>
            <a:off x="5789700" y="3271475"/>
            <a:ext cx="945675" cy="13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/>
        </p:nvSpPr>
        <p:spPr>
          <a:xfrm>
            <a:off x="4463100" y="1087350"/>
            <a:ext cx="11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Known 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4463100" y="3102250"/>
            <a:ext cx="15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Unknown 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6723474" y="1814450"/>
            <a:ext cx="622807" cy="1760528"/>
          </a:xfrm>
          <a:custGeom>
            <a:rect b="b" l="l" r="r" t="t"/>
            <a:pathLst>
              <a:path extrusionOk="0" h="83034" w="53050">
                <a:moveTo>
                  <a:pt x="5997" y="0"/>
                </a:moveTo>
                <a:lnTo>
                  <a:pt x="53050" y="34597"/>
                </a:lnTo>
                <a:lnTo>
                  <a:pt x="0" y="8303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7" name="Google Shape;227;p19"/>
          <p:cNvPicPr preferRelativeResize="0"/>
          <p:nvPr/>
        </p:nvPicPr>
        <p:blipFill rotWithShape="1">
          <a:blip r:embed="rId9">
            <a:alphaModFix/>
          </a:blip>
          <a:srcRect b="6047" l="0" r="0" t="6056"/>
          <a:stretch/>
        </p:blipFill>
        <p:spPr>
          <a:xfrm>
            <a:off x="7391950" y="2080000"/>
            <a:ext cx="1119000" cy="98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/>
        </p:nvSpPr>
        <p:spPr>
          <a:xfrm>
            <a:off x="7726775" y="2991200"/>
            <a:ext cx="6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Audio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9"/>
          <p:cNvCxnSpPr>
            <a:stCxn id="227" idx="1"/>
            <a:endCxn id="227" idx="1"/>
          </p:cNvCxnSpPr>
          <p:nvPr/>
        </p:nvCxnSpPr>
        <p:spPr>
          <a:xfrm>
            <a:off x="7391950" y="257174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819150" y="57200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HEARING IMPAIRED AND 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MUTE PERSON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54780" l="55568" r="4294" t="4707"/>
          <a:stretch/>
        </p:blipFill>
        <p:spPr>
          <a:xfrm>
            <a:off x="2969225" y="2283887"/>
            <a:ext cx="1128900" cy="11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6" name="Google Shape;236;p20"/>
          <p:cNvSpPr/>
          <p:nvPr/>
        </p:nvSpPr>
        <p:spPr>
          <a:xfrm>
            <a:off x="5031200" y="2283875"/>
            <a:ext cx="1046700" cy="1128900"/>
          </a:xfrm>
          <a:prstGeom prst="roundRect">
            <a:avLst>
              <a:gd fmla="val 16667" name="adj"/>
            </a:avLst>
          </a:prstGeom>
          <a:solidFill>
            <a:srgbClr val="0073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762" y="2435613"/>
            <a:ext cx="1003575" cy="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3580563" y="466975"/>
            <a:ext cx="19950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                         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USE CASES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732650" y="1325801"/>
            <a:ext cx="1110900" cy="107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4016554" y="3359600"/>
            <a:ext cx="1110900" cy="107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7213943" y="1324563"/>
            <a:ext cx="1110900" cy="1076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1"/>
          <p:cNvCxnSpPr>
            <a:stCxn id="244" idx="1"/>
            <a:endCxn id="243" idx="4"/>
          </p:cNvCxnSpPr>
          <p:nvPr/>
        </p:nvCxnSpPr>
        <p:spPr>
          <a:xfrm rot="10800000">
            <a:off x="1288142" y="2402479"/>
            <a:ext cx="2891100" cy="111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1"/>
          <p:cNvCxnSpPr>
            <a:stCxn id="244" idx="7"/>
            <a:endCxn id="248" idx="4"/>
          </p:cNvCxnSpPr>
          <p:nvPr/>
        </p:nvCxnSpPr>
        <p:spPr>
          <a:xfrm flipH="1" rot="10800000">
            <a:off x="4964767" y="2402179"/>
            <a:ext cx="2804700" cy="11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1"/>
          <p:cNvSpPr txBox="1"/>
          <p:nvPr/>
        </p:nvSpPr>
        <p:spPr>
          <a:xfrm>
            <a:off x="1843067" y="1448872"/>
            <a:ext cx="7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Speech 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To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Text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6400525" y="1448875"/>
            <a:ext cx="68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Text</a:t>
            </a: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To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Voice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95" y="1685337"/>
            <a:ext cx="1063270" cy="58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4">
            <a:alphaModFix/>
          </a:blip>
          <a:srcRect b="13674" l="0" r="0" t="0"/>
          <a:stretch/>
        </p:blipFill>
        <p:spPr>
          <a:xfrm>
            <a:off x="7213943" y="1326242"/>
            <a:ext cx="1110900" cy="107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336" y="3364375"/>
            <a:ext cx="1063500" cy="105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183" y="3771165"/>
            <a:ext cx="290825" cy="25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